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C9AFDB-D09A-4B9D-B72E-37DB679FFA47}" v="3106" dt="2020-03-24T21:54:16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04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2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8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42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58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86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60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9776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5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5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9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30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46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4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5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3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7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562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Arktida" TargetMode="External"/><Relationship Id="rId2" Type="http://schemas.openxmlformats.org/officeDocument/2006/relationships/hyperlink" Target="https://cs.wikipedia.org/wiki/Pol&#225;rn&#237;_oblast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5F97FC-C198-4570-8737-DE0E290483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4021" b="17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/>
              <a:t>Polární oblasti a globální oteplování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/>
              <a:t>Nela Hauptvogelová</a:t>
            </a:r>
          </a:p>
          <a:p>
            <a:pPr>
              <a:lnSpc>
                <a:spcPct val="90000"/>
              </a:lnSpc>
            </a:pPr>
            <a:r>
              <a:rPr lang="cs-CZ" sz="1700"/>
              <a:t>Kačka Weitoschová</a:t>
            </a:r>
          </a:p>
          <a:p>
            <a:pPr>
              <a:lnSpc>
                <a:spcPct val="90000"/>
              </a:lnSpc>
            </a:pPr>
            <a:r>
              <a:rPr lang="cs-CZ" sz="1700"/>
              <a:t>Emma Fůsková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B6AAE7-5A13-4A26-B7A5-6C572B861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ic Sans MS"/>
              </a:rPr>
              <a:t>Zdroje: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1F9EDF-E644-41B5-B76C-C34BCC73BB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>
                <a:ea typeface="+mn-lt"/>
                <a:cs typeface="+mn-lt"/>
              </a:rPr>
              <a:t>https://cs.wikipedia.org/wiki/Globální_oteplování</a:t>
            </a:r>
            <a:endParaRPr lang="cs-CZ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  <a:hlinkClick r:id="rId2"/>
              </a:rPr>
              <a:t>https://cs.wikipedia.org/wiki/Polární_oblast</a:t>
            </a:r>
          </a:p>
          <a:p>
            <a:r>
              <a:rPr lang="cs-CZ" dirty="0">
                <a:ea typeface="+mn-lt"/>
                <a:cs typeface="+mn-lt"/>
                <a:hlinkClick r:id="rId3"/>
              </a:rPr>
              <a:t>https://cs.wikipedia.org/wiki/Arktida</a:t>
            </a:r>
            <a:endParaRPr lang="cs-CZ"/>
          </a:p>
          <a:p>
            <a:r>
              <a:rPr lang="cs-CZ" dirty="0">
                <a:cs typeface="Calibri"/>
              </a:rPr>
              <a:t>Obrázky - </a:t>
            </a:r>
            <a:r>
              <a:rPr lang="cs-CZ" dirty="0" err="1">
                <a:cs typeface="Calibri"/>
              </a:rPr>
              <a:t>google</a:t>
            </a:r>
          </a:p>
          <a:p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dirty="0">
              <a:cs typeface="Calibri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1D7458-4D1C-4CCE-BA4B-839CE84B53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63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">
            <a:extLst>
              <a:ext uri="{FF2B5EF4-FFF2-40B4-BE49-F238E27FC236}">
                <a16:creationId xmlns:a16="http://schemas.microsoft.com/office/drawing/2014/main" id="{54309F57-B331-41A7-9154-15EC2AF45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845162" cy="6858000"/>
          </a:xfrm>
          <a:custGeom>
            <a:avLst/>
            <a:gdLst>
              <a:gd name="connsiteX0" fmla="*/ 0 w 8845162"/>
              <a:gd name="connsiteY0" fmla="*/ 0 h 6858000"/>
              <a:gd name="connsiteX1" fmla="*/ 6265248 w 8845162"/>
              <a:gd name="connsiteY1" fmla="*/ 0 h 6858000"/>
              <a:gd name="connsiteX2" fmla="*/ 7537703 w 8845162"/>
              <a:gd name="connsiteY2" fmla="*/ 0 h 6858000"/>
              <a:gd name="connsiteX3" fmla="*/ 8845162 w 8845162"/>
              <a:gd name="connsiteY3" fmla="*/ 0 h 6858000"/>
              <a:gd name="connsiteX4" fmla="*/ 8845162 w 8845162"/>
              <a:gd name="connsiteY4" fmla="*/ 6858000 h 6858000"/>
              <a:gd name="connsiteX5" fmla="*/ 7537703 w 8845162"/>
              <a:gd name="connsiteY5" fmla="*/ 6858000 h 6858000"/>
              <a:gd name="connsiteX6" fmla="*/ 6265248 w 8845162"/>
              <a:gd name="connsiteY6" fmla="*/ 6858000 h 6858000"/>
              <a:gd name="connsiteX7" fmla="*/ 20957 w 8845162"/>
              <a:gd name="connsiteY7" fmla="*/ 6858000 h 6858000"/>
              <a:gd name="connsiteX8" fmla="*/ 46002 w 8845162"/>
              <a:gd name="connsiteY8" fmla="*/ 6702325 h 6858000"/>
              <a:gd name="connsiteX9" fmla="*/ 69870 w 8845162"/>
              <a:gd name="connsiteY9" fmla="*/ 6547334 h 6858000"/>
              <a:gd name="connsiteX10" fmla="*/ 93234 w 8845162"/>
              <a:gd name="connsiteY10" fmla="*/ 6391658 h 6858000"/>
              <a:gd name="connsiteX11" fmla="*/ 113237 w 8845162"/>
              <a:gd name="connsiteY11" fmla="*/ 6235295 h 6858000"/>
              <a:gd name="connsiteX12" fmla="*/ 133409 w 8845162"/>
              <a:gd name="connsiteY12" fmla="*/ 6079619 h 6858000"/>
              <a:gd name="connsiteX13" fmla="*/ 152234 w 8845162"/>
              <a:gd name="connsiteY13" fmla="*/ 5923256 h 6858000"/>
              <a:gd name="connsiteX14" fmla="*/ 168370 w 8845162"/>
              <a:gd name="connsiteY14" fmla="*/ 5768951 h 6858000"/>
              <a:gd name="connsiteX15" fmla="*/ 183667 w 8845162"/>
              <a:gd name="connsiteY15" fmla="*/ 5612589 h 6858000"/>
              <a:gd name="connsiteX16" fmla="*/ 197619 w 8845162"/>
              <a:gd name="connsiteY16" fmla="*/ 5456912 h 6858000"/>
              <a:gd name="connsiteX17" fmla="*/ 209720 w 8845162"/>
              <a:gd name="connsiteY17" fmla="*/ 5303979 h 6858000"/>
              <a:gd name="connsiteX18" fmla="*/ 221823 w 8845162"/>
              <a:gd name="connsiteY18" fmla="*/ 5148988 h 6858000"/>
              <a:gd name="connsiteX19" fmla="*/ 231908 w 8845162"/>
              <a:gd name="connsiteY19" fmla="*/ 4996055 h 6858000"/>
              <a:gd name="connsiteX20" fmla="*/ 239808 w 8845162"/>
              <a:gd name="connsiteY20" fmla="*/ 4843121 h 6858000"/>
              <a:gd name="connsiteX21" fmla="*/ 248045 w 8845162"/>
              <a:gd name="connsiteY21" fmla="*/ 4690874 h 6858000"/>
              <a:gd name="connsiteX22" fmla="*/ 254936 w 8845162"/>
              <a:gd name="connsiteY22" fmla="*/ 4539998 h 6858000"/>
              <a:gd name="connsiteX23" fmla="*/ 259811 w 8845162"/>
              <a:gd name="connsiteY23" fmla="*/ 4390493 h 6858000"/>
              <a:gd name="connsiteX24" fmla="*/ 264014 w 8845162"/>
              <a:gd name="connsiteY24" fmla="*/ 4240989 h 6858000"/>
              <a:gd name="connsiteX25" fmla="*/ 268047 w 8845162"/>
              <a:gd name="connsiteY25" fmla="*/ 4092856 h 6858000"/>
              <a:gd name="connsiteX26" fmla="*/ 269897 w 8845162"/>
              <a:gd name="connsiteY26" fmla="*/ 3946781 h 6858000"/>
              <a:gd name="connsiteX27" fmla="*/ 271913 w 8845162"/>
              <a:gd name="connsiteY27" fmla="*/ 3800705 h 6858000"/>
              <a:gd name="connsiteX28" fmla="*/ 272922 w 8845162"/>
              <a:gd name="connsiteY28" fmla="*/ 3656687 h 6858000"/>
              <a:gd name="connsiteX29" fmla="*/ 271913 w 8845162"/>
              <a:gd name="connsiteY29" fmla="*/ 3514041 h 6858000"/>
              <a:gd name="connsiteX30" fmla="*/ 271913 w 8845162"/>
              <a:gd name="connsiteY30" fmla="*/ 3372766 h 6858000"/>
              <a:gd name="connsiteX31" fmla="*/ 269897 w 8845162"/>
              <a:gd name="connsiteY31" fmla="*/ 3232863 h 6858000"/>
              <a:gd name="connsiteX32" fmla="*/ 266871 w 8845162"/>
              <a:gd name="connsiteY32" fmla="*/ 3095703 h 6858000"/>
              <a:gd name="connsiteX33" fmla="*/ 264014 w 8845162"/>
              <a:gd name="connsiteY33" fmla="*/ 2959915 h 6858000"/>
              <a:gd name="connsiteX34" fmla="*/ 260820 w 8845162"/>
              <a:gd name="connsiteY34" fmla="*/ 2826869 h 6858000"/>
              <a:gd name="connsiteX35" fmla="*/ 255946 w 8845162"/>
              <a:gd name="connsiteY35" fmla="*/ 2694510 h 6858000"/>
              <a:gd name="connsiteX36" fmla="*/ 250734 w 8845162"/>
              <a:gd name="connsiteY36" fmla="*/ 2564209 h 6858000"/>
              <a:gd name="connsiteX37" fmla="*/ 246028 w 8845162"/>
              <a:gd name="connsiteY37" fmla="*/ 2436650 h 6858000"/>
              <a:gd name="connsiteX38" fmla="*/ 232749 w 8845162"/>
              <a:gd name="connsiteY38" fmla="*/ 2187704 h 6858000"/>
              <a:gd name="connsiteX39" fmla="*/ 218630 w 8845162"/>
              <a:gd name="connsiteY39" fmla="*/ 1949046 h 6858000"/>
              <a:gd name="connsiteX40" fmla="*/ 203837 w 8845162"/>
              <a:gd name="connsiteY40" fmla="*/ 1719989 h 6858000"/>
              <a:gd name="connsiteX41" fmla="*/ 187532 w 8845162"/>
              <a:gd name="connsiteY41" fmla="*/ 1503276 h 6858000"/>
              <a:gd name="connsiteX42" fmla="*/ 170555 w 8845162"/>
              <a:gd name="connsiteY42" fmla="*/ 1296164 h 6858000"/>
              <a:gd name="connsiteX43" fmla="*/ 152234 w 8845162"/>
              <a:gd name="connsiteY43" fmla="*/ 1104140 h 6858000"/>
              <a:gd name="connsiteX44" fmla="*/ 134248 w 8845162"/>
              <a:gd name="connsiteY44" fmla="*/ 923775 h 6858000"/>
              <a:gd name="connsiteX45" fmla="*/ 116263 w 8845162"/>
              <a:gd name="connsiteY45" fmla="*/ 757811 h 6858000"/>
              <a:gd name="connsiteX46" fmla="*/ 99286 w 8845162"/>
              <a:gd name="connsiteY46" fmla="*/ 605564 h 6858000"/>
              <a:gd name="connsiteX47" fmla="*/ 83149 w 8845162"/>
              <a:gd name="connsiteY47" fmla="*/ 470461 h 6858000"/>
              <a:gd name="connsiteX48" fmla="*/ 67853 w 8845162"/>
              <a:gd name="connsiteY48" fmla="*/ 348389 h 6858000"/>
              <a:gd name="connsiteX49" fmla="*/ 55078 w 8845162"/>
              <a:gd name="connsiteY49" fmla="*/ 245519 h 6858000"/>
              <a:gd name="connsiteX50" fmla="*/ 42976 w 8845162"/>
              <a:gd name="connsiteY50" fmla="*/ 159108 h 6858000"/>
              <a:gd name="connsiteX51" fmla="*/ 25662 w 8845162"/>
              <a:gd name="connsiteY51" fmla="*/ 40464 h 6858000"/>
              <a:gd name="connsiteX52" fmla="*/ 19779 w 8845162"/>
              <a:gd name="connsiteY52" fmla="*/ 2 h 6858000"/>
              <a:gd name="connsiteX53" fmla="*/ 26532 w 8845162"/>
              <a:gd name="connsiteY53" fmla="*/ 2 h 6858000"/>
              <a:gd name="connsiteX54" fmla="*/ 26532 w 8845162"/>
              <a:gd name="connsiteY54" fmla="*/ 1 h 6858000"/>
              <a:gd name="connsiteX55" fmla="*/ 0 w 8845162"/>
              <a:gd name="connsiteY5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45162" h="685800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7EDD75-24F3-4DF7-B92E-CDED05DB6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00743"/>
            <a:ext cx="7402285" cy="1360714"/>
          </a:xfrm>
        </p:spPr>
        <p:txBody>
          <a:bodyPr>
            <a:normAutofit/>
          </a:bodyPr>
          <a:lstStyle/>
          <a:p>
            <a:r>
              <a:rPr lang="cs-CZ" dirty="0">
                <a:latin typeface="Comic Sans MS"/>
              </a:rPr>
              <a:t>Polární oblasti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3DBA2A-7651-41C7-A0C8-CA3D57194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61457"/>
            <a:ext cx="7402285" cy="3392110"/>
          </a:xfrm>
        </p:spPr>
        <p:txBody>
          <a:bodyPr>
            <a:normAutofit/>
          </a:bodyPr>
          <a:lstStyle/>
          <a:p>
            <a:pPr marL="342900" indent="-342900"/>
            <a:r>
              <a:rPr lang="cs-CZ">
                <a:latin typeface="Comic Sans MS"/>
                <a:cs typeface="Calibri"/>
              </a:rPr>
              <a:t>obecné značení pro region v blízkosti zeměpisného pólu planety</a:t>
            </a:r>
            <a:endParaRPr lang="cs-CZ" dirty="0"/>
          </a:p>
          <a:p>
            <a:pPr marL="342900" indent="-342900"/>
            <a:r>
              <a:rPr lang="cs-CZ">
                <a:latin typeface="Comic Sans MS"/>
                <a:cs typeface="Calibri"/>
              </a:rPr>
              <a:t>na Zemi se severní polární oblast označuje: Arktida a jižní polární oblast- Antarktida</a:t>
            </a:r>
          </a:p>
          <a:p>
            <a:pPr marL="342900" indent="-342900"/>
            <a:r>
              <a:rPr lang="cs-CZ">
                <a:latin typeface="Comic Sans MS"/>
                <a:cs typeface="Calibri"/>
              </a:rPr>
              <a:t>vymezení jižní polární oblasti je vcelku jednoznačné</a:t>
            </a:r>
          </a:p>
          <a:p>
            <a:pPr marL="342900" indent="-342900"/>
            <a:r>
              <a:rPr lang="cs-CZ">
                <a:latin typeface="Comic Sans MS"/>
                <a:cs typeface="Calibri"/>
              </a:rPr>
              <a:t>V okolí severního pólu jsou poměry složitější proto že: v okolí je více pevnin a vzhledem k přítomnosti mořských proudů, které části Arktidy oteplují</a:t>
            </a:r>
          </a:p>
          <a:p>
            <a:pPr marL="0" indent="0">
              <a:buNone/>
            </a:pPr>
            <a:endParaRPr lang="cs-CZ" dirty="0"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2227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68960B-BF9F-4553-97CF-8AAF7740A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ic Sans MS"/>
              </a:rPr>
              <a:t>Polární podnebí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B25D99-964D-489A-8801-8A478C8C02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>
                <a:cs typeface="Calibri"/>
              </a:rPr>
              <a:t>(</a:t>
            </a:r>
            <a:r>
              <a:rPr lang="cs-CZ" dirty="0">
                <a:latin typeface="Comic Sans MS"/>
                <a:cs typeface="Calibri"/>
              </a:rPr>
              <a:t>někdy arktické podnebí nebo antarktické podnebí)</a:t>
            </a:r>
          </a:p>
          <a:p>
            <a:endParaRPr lang="cs-CZ" dirty="0">
              <a:latin typeface="Comic Sans MS"/>
              <a:cs typeface="Calibri"/>
            </a:endParaRPr>
          </a:p>
          <a:p>
            <a:r>
              <a:rPr lang="cs-CZ" dirty="0">
                <a:latin typeface="Comic Sans MS"/>
                <a:cs typeface="Calibri"/>
              </a:rPr>
              <a:t>Typ podnebí v oblasti okolo nebo za polárním kruhem</a:t>
            </a:r>
          </a:p>
          <a:p>
            <a:r>
              <a:rPr lang="cs-CZ" dirty="0">
                <a:latin typeface="Comic Sans MS"/>
                <a:cs typeface="Calibri"/>
              </a:rPr>
              <a:t>Průměrná roční teplota: pod 0°C</a:t>
            </a:r>
          </a:p>
          <a:p>
            <a:r>
              <a:rPr lang="cs-CZ" dirty="0">
                <a:latin typeface="Comic Sans MS"/>
                <a:cs typeface="Calibri"/>
              </a:rPr>
              <a:t> teplota nejteplejšího měsíce v roce: od 0°C do 10°C</a:t>
            </a:r>
          </a:p>
          <a:p>
            <a:r>
              <a:rPr lang="cs-CZ" dirty="0">
                <a:latin typeface="Comic Sans MS"/>
                <a:cs typeface="Calibri"/>
              </a:rPr>
              <a:t>Neumožňuje růst stromů</a:t>
            </a:r>
          </a:p>
          <a:p>
            <a:r>
              <a:rPr lang="cs-CZ" dirty="0">
                <a:latin typeface="Comic Sans MS"/>
                <a:cs typeface="Calibri"/>
              </a:rPr>
              <a:t>Tundra nebo zaledněná oblast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B2A32FB-7B13-4237-94C7-EF1DCD339F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26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FA533F-21AD-4D54-AE5A-6BD051821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atin typeface="Comic Sans MS"/>
              </a:rPr>
              <a:t>graf</a:t>
            </a:r>
            <a:endParaRPr lang="en-US" dirty="0" err="1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283E94F-CF42-4AF7-8C0A-1FA06B527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178" y="2261420"/>
            <a:ext cx="4002936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atin typeface="Comic Sans MS"/>
                <a:cs typeface="Calibri"/>
              </a:rPr>
              <a:t>Nejnižší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zimní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teploty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jsou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nejčastěji</a:t>
            </a:r>
            <a:r>
              <a:rPr lang="en-US" dirty="0">
                <a:latin typeface="Comic Sans MS"/>
                <a:cs typeface="Calibri"/>
              </a:rPr>
              <a:t> v </a:t>
            </a:r>
            <a:r>
              <a:rPr lang="en-US" dirty="0" err="1">
                <a:latin typeface="Comic Sans MS"/>
                <a:cs typeface="Calibri"/>
              </a:rPr>
              <a:t>rozmezí</a:t>
            </a:r>
            <a:r>
              <a:rPr lang="en-US" dirty="0">
                <a:latin typeface="Comic Sans MS"/>
                <a:cs typeface="Calibri"/>
              </a:rPr>
              <a:t> 0°C </a:t>
            </a:r>
            <a:r>
              <a:rPr lang="en-US" dirty="0" err="1">
                <a:latin typeface="Comic Sans MS"/>
                <a:cs typeface="Calibri"/>
              </a:rPr>
              <a:t>až</a:t>
            </a:r>
            <a:r>
              <a:rPr lang="en-US" dirty="0">
                <a:latin typeface="Comic Sans MS"/>
                <a:cs typeface="Calibri"/>
              </a:rPr>
              <a:t> -40°C, </a:t>
            </a:r>
            <a:r>
              <a:rPr lang="en-US" dirty="0" err="1">
                <a:latin typeface="Comic Sans MS"/>
                <a:cs typeface="Calibri"/>
              </a:rPr>
              <a:t>teplota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klesá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až</a:t>
            </a:r>
            <a:r>
              <a:rPr lang="en-US" dirty="0">
                <a:latin typeface="Comic Sans MS"/>
                <a:cs typeface="Calibri"/>
              </a:rPr>
              <a:t> k -50°C</a:t>
            </a:r>
            <a:endParaRPr lang="en-US" dirty="0">
              <a:latin typeface="Calibri" panose="020F0502020204030204"/>
              <a:cs typeface="Calibri"/>
            </a:endParaRPr>
          </a:p>
          <a:p>
            <a:r>
              <a:rPr lang="en-US" dirty="0" err="1">
                <a:latin typeface="Comic Sans MS"/>
                <a:cs typeface="Calibri"/>
              </a:rPr>
              <a:t>Letní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teploty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nejčastěji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klesají</a:t>
            </a:r>
            <a:r>
              <a:rPr lang="en-US" dirty="0">
                <a:latin typeface="Comic Sans MS"/>
                <a:cs typeface="Calibri"/>
              </a:rPr>
              <a:t> pod 0°C</a:t>
            </a:r>
          </a:p>
          <a:p>
            <a:r>
              <a:rPr lang="en-US" dirty="0" err="1">
                <a:latin typeface="Comic Sans MS"/>
                <a:cs typeface="Calibri"/>
              </a:rPr>
              <a:t>Nejnižší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teploty</a:t>
            </a:r>
            <a:r>
              <a:rPr lang="en-US" dirty="0">
                <a:latin typeface="Comic Sans MS"/>
                <a:cs typeface="Calibri"/>
              </a:rPr>
              <a:t> se </a:t>
            </a:r>
            <a:r>
              <a:rPr lang="en-US" dirty="0" err="1">
                <a:latin typeface="Comic Sans MS"/>
                <a:cs typeface="Calibri"/>
              </a:rPr>
              <a:t>pohybují</a:t>
            </a:r>
            <a:r>
              <a:rPr lang="en-US" dirty="0">
                <a:latin typeface="Comic Sans MS"/>
                <a:cs typeface="Calibri"/>
              </a:rPr>
              <a:t> v </a:t>
            </a:r>
            <a:r>
              <a:rPr lang="en-US" dirty="0" err="1">
                <a:latin typeface="Comic Sans MS"/>
                <a:cs typeface="Calibri"/>
              </a:rPr>
              <a:t>rozmezí</a:t>
            </a:r>
            <a:r>
              <a:rPr lang="en-US" dirty="0">
                <a:latin typeface="Comic Sans MS"/>
                <a:cs typeface="Calibri"/>
              </a:rPr>
              <a:t> -20°C </a:t>
            </a:r>
            <a:r>
              <a:rPr lang="en-US" dirty="0" err="1">
                <a:latin typeface="Comic Sans MS"/>
                <a:cs typeface="Calibri"/>
              </a:rPr>
              <a:t>až</a:t>
            </a:r>
            <a:r>
              <a:rPr lang="en-US" dirty="0">
                <a:latin typeface="Comic Sans MS"/>
                <a:cs typeface="Calibri"/>
              </a:rPr>
              <a:t> -70°C</a:t>
            </a:r>
          </a:p>
          <a:p>
            <a:r>
              <a:rPr lang="en-US" dirty="0" err="1">
                <a:latin typeface="Comic Sans MS"/>
                <a:cs typeface="Calibri"/>
              </a:rPr>
              <a:t>Nejnižší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naměřená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teplota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na</a:t>
            </a:r>
            <a:r>
              <a:rPr lang="en-US" dirty="0">
                <a:latin typeface="Comic Sans MS"/>
                <a:cs typeface="Calibri"/>
              </a:rPr>
              <a:t> Zemi: -89,2°C (1983)</a:t>
            </a:r>
          </a:p>
        </p:txBody>
      </p:sp>
      <p:pic>
        <p:nvPicPr>
          <p:cNvPr id="5" name="Obrázek 5" descr="Obsah obrázku text, mapa&#10;&#10;Popis vygenerovaný s velmi vysokou mírou spolehlivosti">
            <a:extLst>
              <a:ext uri="{FF2B5EF4-FFF2-40B4-BE49-F238E27FC236}">
                <a16:creationId xmlns:a16="http://schemas.microsoft.com/office/drawing/2014/main" id="{9C835332-38CE-4DC3-94BC-482CB8751C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289752" y="902028"/>
            <a:ext cx="6095593" cy="489171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5158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224F26-10D5-4229-8F37-4EB4380FD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ic Sans MS"/>
              </a:rPr>
              <a:t>Flóra a fauna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CAA2F9-C607-4C4A-A9B8-48A5237479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Comic Sans MS"/>
                <a:cs typeface="Calibri"/>
              </a:rPr>
              <a:t>Suchozemská vegetace</a:t>
            </a:r>
          </a:p>
          <a:p>
            <a:r>
              <a:rPr lang="cs-CZ" sz="2000" dirty="0">
                <a:latin typeface="Comic Sans MS"/>
                <a:cs typeface="Calibri"/>
              </a:rPr>
              <a:t>Nižší rostliny: lišejníky, mechy, játrovky, houby a řasy</a:t>
            </a:r>
          </a:p>
          <a:p>
            <a:r>
              <a:rPr lang="cs-CZ" sz="2000" dirty="0">
                <a:latin typeface="Comic Sans MS"/>
                <a:cs typeface="Calibri"/>
              </a:rPr>
              <a:t>Přítomny v ledovcích, ve sladké vodě i puklinách</a:t>
            </a:r>
          </a:p>
          <a:p>
            <a:r>
              <a:rPr lang="cs-CZ" sz="2000" dirty="0">
                <a:latin typeface="Comic Sans MS"/>
                <a:cs typeface="Calibri"/>
              </a:rPr>
              <a:t>Nejjižnější výskyt lišejníku: </a:t>
            </a:r>
            <a:r>
              <a:rPr lang="cs-CZ" sz="2000" dirty="0" err="1">
                <a:latin typeface="Comic Sans MS"/>
                <a:cs typeface="Calibri"/>
              </a:rPr>
              <a:t>Nansenova</a:t>
            </a:r>
            <a:r>
              <a:rPr lang="cs-CZ" sz="2000" dirty="0">
                <a:latin typeface="Comic Sans MS"/>
                <a:cs typeface="Calibri"/>
              </a:rPr>
              <a:t> hora</a:t>
            </a:r>
            <a:endParaRPr lang="cs-CZ" sz="2000" dirty="0" err="1">
              <a:latin typeface="Comic Sans M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A816E7F-F145-49D0-A8BF-0D5DF9DF29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2800" dirty="0">
                <a:latin typeface="Comic Sans MS"/>
              </a:rPr>
              <a:t>Živočišstvo</a:t>
            </a:r>
            <a:endParaRPr lang="cs-CZ" dirty="0">
              <a:latin typeface="Calibri" panose="020F0502020204030204"/>
              <a:cs typeface="Calibri" panose="020F0502020204030204"/>
            </a:endParaRPr>
          </a:p>
          <a:p>
            <a:r>
              <a:rPr lang="cs-CZ" sz="2000" dirty="0" err="1">
                <a:latin typeface="Comic Sans MS"/>
              </a:rPr>
              <a:t>Suchozemsští</a:t>
            </a:r>
            <a:r>
              <a:rPr lang="cs-CZ" sz="2000" dirty="0">
                <a:latin typeface="Comic Sans MS"/>
              </a:rPr>
              <a:t> bezobratlí živočichové</a:t>
            </a:r>
            <a:endParaRPr lang="cs-CZ" sz="28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26815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E2B0FAF-B318-4FAC-A9D9-E7A4BC282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atin typeface="Comic Sans MS"/>
              </a:rPr>
              <a:t>mapa</a:t>
            </a:r>
            <a:endParaRPr lang="en-US" dirty="0">
              <a:latin typeface="Comic Sans M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C85F5E9-F8A4-4B45-BE50-14794C30B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2" y="2142067"/>
            <a:ext cx="6282266" cy="36491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Comic Sans MS"/>
              </a:rPr>
              <a:t>Tundra a </a:t>
            </a:r>
            <a:r>
              <a:rPr lang="en-US" dirty="0" err="1">
                <a:latin typeface="Comic Sans MS"/>
              </a:rPr>
              <a:t>polární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oblasti</a:t>
            </a:r>
            <a:endParaRPr lang="en-US" dirty="0" err="1"/>
          </a:p>
        </p:txBody>
      </p:sp>
      <p:pic>
        <p:nvPicPr>
          <p:cNvPr id="49" name="Obrázek 49" descr="Obsah obrázku jídlo, stůl, bílá, sklo&#10;&#10;Popis vygenerovaný s velmi vysokou mírou spolehlivosti">
            <a:extLst>
              <a:ext uri="{FF2B5EF4-FFF2-40B4-BE49-F238E27FC236}">
                <a16:creationId xmlns:a16="http://schemas.microsoft.com/office/drawing/2014/main" id="{9961B499-49EF-4F1C-B0AE-DA693F6D04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590936" y="2513809"/>
            <a:ext cx="3445714" cy="175418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2484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F02A5E-7A02-4BF5-9B02-C6F65D82C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Comic Sans MS"/>
              </a:rPr>
              <a:t>arktida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F3679D-83C9-4DF6-AB7C-553DFA3A63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>
                <a:latin typeface="Comic Sans MS"/>
                <a:cs typeface="Calibri"/>
              </a:rPr>
              <a:t>Název pro oblast okolo severního pólu</a:t>
            </a:r>
          </a:p>
          <a:p>
            <a:r>
              <a:rPr lang="cs-CZ" dirty="0">
                <a:latin typeface="Comic Sans MS"/>
                <a:cs typeface="Calibri"/>
              </a:rPr>
              <a:t>Název pochází z řeckého slova medvěd</a:t>
            </a:r>
          </a:p>
          <a:p>
            <a:r>
              <a:rPr lang="cs-CZ" dirty="0">
                <a:latin typeface="Comic Sans MS"/>
                <a:cs typeface="Calibri"/>
              </a:rPr>
              <a:t>Globální oteplování: v Arktidě způsobuje tání mořského kerného ledu</a:t>
            </a:r>
          </a:p>
          <a:p>
            <a:r>
              <a:rPr lang="cs-CZ" dirty="0">
                <a:latin typeface="Comic Sans MS"/>
                <a:cs typeface="Calibri"/>
              </a:rPr>
              <a:t>Fauna a flóra: převážně oblast ledu, sněhu a nezalesněné zmrzlé půdy</a:t>
            </a:r>
          </a:p>
          <a:p>
            <a:r>
              <a:rPr lang="cs-CZ" dirty="0">
                <a:latin typeface="Comic Sans MS"/>
                <a:cs typeface="Calibri"/>
              </a:rPr>
              <a:t>Krajiny : </a:t>
            </a:r>
            <a:r>
              <a:rPr lang="cs-CZ" dirty="0" err="1">
                <a:latin typeface="Comic Sans MS"/>
                <a:cs typeface="Calibri"/>
              </a:rPr>
              <a:t>Aleunty</a:t>
            </a:r>
            <a:r>
              <a:rPr lang="cs-CZ" dirty="0">
                <a:latin typeface="Comic Sans MS"/>
                <a:cs typeface="Calibri"/>
              </a:rPr>
              <a:t>, Aljaška, kanadské arktické </a:t>
            </a:r>
            <a:r>
              <a:rPr lang="cs-CZ" dirty="0" err="1">
                <a:latin typeface="Comic Sans MS"/>
                <a:cs typeface="Calibri"/>
              </a:rPr>
              <a:t>souostrový</a:t>
            </a:r>
            <a:r>
              <a:rPr lang="cs-CZ" dirty="0">
                <a:latin typeface="Comic Sans MS"/>
                <a:cs typeface="Calibri"/>
              </a:rPr>
              <a:t>, </a:t>
            </a:r>
            <a:r>
              <a:rPr lang="cs-CZ" dirty="0" err="1">
                <a:latin typeface="Comic Sans MS"/>
                <a:cs typeface="Calibri"/>
              </a:rPr>
              <a:t>diomédovy</a:t>
            </a:r>
            <a:r>
              <a:rPr lang="cs-CZ" dirty="0">
                <a:latin typeface="Comic Sans MS"/>
                <a:cs typeface="Calibri"/>
              </a:rPr>
              <a:t> ostrovy, </a:t>
            </a:r>
            <a:r>
              <a:rPr lang="cs-CZ" dirty="0" err="1">
                <a:latin typeface="Comic Sans MS"/>
                <a:cs typeface="Calibri"/>
              </a:rPr>
              <a:t>finnmark</a:t>
            </a:r>
            <a:r>
              <a:rPr lang="cs-CZ" dirty="0">
                <a:latin typeface="Comic Sans MS"/>
                <a:cs typeface="Calibri"/>
              </a:rPr>
              <a:t>, </a:t>
            </a:r>
            <a:r>
              <a:rPr lang="cs-CZ" dirty="0" err="1">
                <a:latin typeface="Comic Sans MS"/>
                <a:cs typeface="Calibri"/>
              </a:rPr>
              <a:t>grónsko</a:t>
            </a:r>
            <a:r>
              <a:rPr lang="cs-CZ" dirty="0">
                <a:latin typeface="Comic Sans MS"/>
                <a:cs typeface="Calibri"/>
              </a:rPr>
              <a:t>, </a:t>
            </a:r>
            <a:r>
              <a:rPr lang="cs-CZ" dirty="0" err="1">
                <a:latin typeface="Comic Sans MS"/>
                <a:cs typeface="Calibri"/>
              </a:rPr>
              <a:t>island</a:t>
            </a:r>
            <a:r>
              <a:rPr lang="cs-CZ" dirty="0">
                <a:latin typeface="Comic Sans MS"/>
                <a:cs typeface="Calibri"/>
              </a:rPr>
              <a:t> atd....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D41F075-1DA0-4DC4-A7B5-60EBE671DC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3221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0E2DD3E-2747-469A-AADC-4EA190335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atin typeface="Comic Sans MS"/>
              </a:rPr>
              <a:t>Globální</a:t>
            </a:r>
            <a:r>
              <a:rPr lang="en-US" dirty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oteplování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B19B10-0815-42CA-BC93-98B87084A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178" y="2261420"/>
            <a:ext cx="4002936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Comic Sans MS"/>
                <a:cs typeface="Calibri"/>
              </a:rPr>
              <a:t>Graf-</a:t>
            </a:r>
          </a:p>
          <a:p>
            <a:r>
              <a:rPr lang="en-US" dirty="0" err="1">
                <a:latin typeface="Comic Sans MS"/>
                <a:cs typeface="Calibri"/>
              </a:rPr>
              <a:t>Představuje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dlouhodobý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nárůst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průměrné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teploty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7DD047AA-F79D-46C1-88DE-0B4B08FF78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289752" y="924886"/>
            <a:ext cx="6095593" cy="484599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5800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57DE53-F99F-465C-B260-71D280F54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ic Sans MS"/>
                <a:cs typeface="Calibri Light"/>
              </a:rPr>
              <a:t>Obrázky a grafy</a:t>
            </a:r>
            <a:endParaRPr lang="cs-CZ" dirty="0">
              <a:cs typeface="Calibri Light"/>
            </a:endParaRP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C01FAA05-0403-4F8E-A4B8-B1C5C8FFBB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8902" y="2142067"/>
            <a:ext cx="3649134" cy="3649134"/>
          </a:xfrm>
        </p:spPr>
      </p:pic>
      <p:pic>
        <p:nvPicPr>
          <p:cNvPr id="7" name="Obrázek 7" descr="Obsah obrázku text, mapa&#10;&#10;Popis vygenerovaný s velmi vysokou mírou spolehlivosti">
            <a:extLst>
              <a:ext uri="{FF2B5EF4-FFF2-40B4-BE49-F238E27FC236}">
                <a16:creationId xmlns:a16="http://schemas.microsoft.com/office/drawing/2014/main" id="{BA44C264-6F73-49F7-8767-1F01BF579E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59224" y="2306190"/>
            <a:ext cx="4520674" cy="3649133"/>
          </a:xfrm>
        </p:spPr>
      </p:pic>
    </p:spTree>
    <p:extLst>
      <p:ext uri="{BB962C8B-B14F-4D97-AF65-F5344CB8AC3E}">
        <p14:creationId xmlns:p14="http://schemas.microsoft.com/office/powerpoint/2010/main" val="176679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Celestial</vt:lpstr>
      <vt:lpstr>Polární oblasti a globální oteplování</vt:lpstr>
      <vt:lpstr>Polární oblasti</vt:lpstr>
      <vt:lpstr>Polární podnebí</vt:lpstr>
      <vt:lpstr>graf</vt:lpstr>
      <vt:lpstr>Flóra a fauna</vt:lpstr>
      <vt:lpstr>mapa</vt:lpstr>
      <vt:lpstr>arktida</vt:lpstr>
      <vt:lpstr>Globální oteplování</vt:lpstr>
      <vt:lpstr>Obrázky a grafy</vt:lpstr>
      <vt:lpstr>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694</cp:revision>
  <dcterms:created xsi:type="dcterms:W3CDTF">2020-03-24T19:47:47Z</dcterms:created>
  <dcterms:modified xsi:type="dcterms:W3CDTF">2020-03-24T22:01:50Z</dcterms:modified>
</cp:coreProperties>
</file>