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4" r:id="rId4"/>
    <p:sldId id="266" r:id="rId5"/>
    <p:sldId id="258" r:id="rId6"/>
    <p:sldId id="260" r:id="rId7"/>
    <p:sldId id="267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99BE09-3B2B-4507-95BA-86458CA13DA7}" v="14" dt="2020-03-24T09:57:25.0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276" y="-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lideserve.com/shannon-mcleod/savana" TargetMode="External"/><Relationship Id="rId3" Type="http://schemas.openxmlformats.org/officeDocument/2006/relationships/hyperlink" Target="https://wave.rozhlas.cz/koala-medvidkovity-je-funkcne-vyhynulym-druhem-muze-za-odlesnovani-a-klimaticka-8041296" TargetMode="External"/><Relationship Id="rId7" Type="http://schemas.openxmlformats.org/officeDocument/2006/relationships/hyperlink" Target="https://cs.m.wikipedia.org/wiki/Savana" TargetMode="External"/><Relationship Id="rId2" Type="http://schemas.openxmlformats.org/officeDocument/2006/relationships/hyperlink" Target="https://cs.m.wikipedia.org/wiki/Jagu&#225;r_americk&#253;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s.m.wikipedia.org/wiki/Ji&#382;n%C3%AD_Amerika" TargetMode="External"/><Relationship Id="rId11" Type="http://schemas.openxmlformats.org/officeDocument/2006/relationships/hyperlink" Target="https://slideplayer.cz/slide/12992586/79/images/10/Eukalyptus+%28blahovi%C4%8Dn%C3%ADk%29.jpg" TargetMode="External"/><Relationship Id="rId5" Type="http://schemas.openxmlformats.org/officeDocument/2006/relationships/hyperlink" Target="https://fotky-foto.cz/fotobanka/izometricke-3d-jizni-ameriky-floru-a-faunu-mapovat-prvky-zvirata(4-172874914)/" TargetMode="External"/><Relationship Id="rId10" Type="http://schemas.openxmlformats.org/officeDocument/2006/relationships/hyperlink" Target="https://www.google.com/search?q=baobab&amp;source=lnms&amp;tbm=isch&amp;sa=X&amp;ved=2ahUKEwjb5K2EkLPoAhXBgVwKHdx_AqAQ_AUoAXoECBkQAw&amp;biw=1366&amp;bih=608" TargetMode="External"/><Relationship Id="rId4" Type="http://schemas.openxmlformats.org/officeDocument/2006/relationships/hyperlink" Target="https://www.mundo.cz/mravenecnik-dvouprsty" TargetMode="External"/><Relationship Id="rId9" Type="http://schemas.openxmlformats.org/officeDocument/2006/relationships/hyperlink" Target="https://thegreatsavanna.weebly.com/climate-temperature-etc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640AFEC-D85A-A64A-8078-45615A775C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8000" dirty="0"/>
              <a:t>SAVANA</a:t>
            </a:r>
            <a:r>
              <a:rPr lang="cs-CZ" dirty="0"/>
              <a:t>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301674CE-5AD2-664D-B820-C8FABBD1D0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Vypracovali </a:t>
            </a:r>
            <a:r>
              <a:rPr lang="cs-CZ" dirty="0" smtClean="0"/>
              <a:t>:Jana Ráčková</a:t>
            </a:r>
          </a:p>
          <a:p>
            <a:r>
              <a:rPr lang="cs-CZ" dirty="0" smtClean="0"/>
              <a:t>Karin </a:t>
            </a:r>
            <a:r>
              <a:rPr lang="cs-CZ" dirty="0" err="1" smtClean="0"/>
              <a:t>bilyč</a:t>
            </a:r>
            <a:endParaRPr lang="cs-CZ" dirty="0" smtClean="0"/>
          </a:p>
          <a:p>
            <a:r>
              <a:rPr lang="cs-CZ" dirty="0" smtClean="0"/>
              <a:t>Tomáš </a:t>
            </a:r>
            <a:r>
              <a:rPr lang="cs-CZ" dirty="0" err="1" smtClean="0"/>
              <a:t>chlistovský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36893859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A318A5F-C47E-C641-9F5A-4E78F2CC9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    </a:t>
            </a:r>
            <a:r>
              <a:rPr lang="cs-CZ" dirty="0" err="1" smtClean="0"/>
              <a:t>SAVANa</a:t>
            </a:r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6439958F-1A05-FF41-9E85-282FBFA13E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travnatá oblast tropických a subtropických oblastí</a:t>
            </a:r>
            <a:endParaRPr lang="cs-CZ" dirty="0"/>
          </a:p>
          <a:p>
            <a:r>
              <a:rPr lang="cs-CZ" dirty="0" smtClean="0"/>
              <a:t>č</a:t>
            </a:r>
            <a:r>
              <a:rPr lang="cs-CZ" dirty="0" smtClean="0"/>
              <a:t>astý déšť</a:t>
            </a:r>
            <a:r>
              <a:rPr lang="cs-CZ" dirty="0" smtClean="0"/>
              <a:t> </a:t>
            </a:r>
            <a:endParaRPr lang="cs-CZ" dirty="0"/>
          </a:p>
          <a:p>
            <a:r>
              <a:rPr lang="cs-CZ" dirty="0" smtClean="0"/>
              <a:t>rostou </a:t>
            </a:r>
            <a:r>
              <a:rPr lang="cs-CZ" dirty="0"/>
              <a:t>zde trávy a stromy s hlubokými kořeny </a:t>
            </a:r>
          </a:p>
          <a:p>
            <a:r>
              <a:rPr lang="cs-CZ" dirty="0" smtClean="0"/>
              <a:t>ve </a:t>
            </a:r>
            <a:r>
              <a:rPr lang="cs-CZ" dirty="0"/>
              <a:t>východní Africe , jižní Americe , </a:t>
            </a:r>
            <a:r>
              <a:rPr lang="cs-CZ" dirty="0" smtClean="0"/>
              <a:t>sever </a:t>
            </a:r>
            <a:r>
              <a:rPr lang="cs-CZ" dirty="0" smtClean="0"/>
              <a:t>Austrálie, Indie </a:t>
            </a:r>
            <a:endParaRPr lang="cs-CZ" dirty="0"/>
          </a:p>
          <a:p>
            <a:r>
              <a:rPr lang="cs-CZ" dirty="0" smtClean="0"/>
              <a:t>rozdělujeme </a:t>
            </a:r>
            <a:r>
              <a:rPr lang="cs-CZ" dirty="0"/>
              <a:t>na : </a:t>
            </a:r>
            <a:r>
              <a:rPr lang="cs-CZ" dirty="0" smtClean="0"/>
              <a:t> vlhké </a:t>
            </a:r>
            <a:r>
              <a:rPr lang="cs-CZ" dirty="0"/>
              <a:t>savany (vypalování , kácení tropických lesů )</a:t>
            </a:r>
          </a:p>
          <a:p>
            <a:pPr>
              <a:buNone/>
            </a:pPr>
            <a:r>
              <a:rPr lang="cs-CZ" dirty="0" smtClean="0"/>
              <a:t>	                               </a:t>
            </a:r>
            <a:r>
              <a:rPr lang="cs-CZ" dirty="0" smtClean="0"/>
              <a:t>s</a:t>
            </a:r>
            <a:r>
              <a:rPr lang="cs-CZ" dirty="0" smtClean="0"/>
              <a:t>uché </a:t>
            </a:r>
            <a:r>
              <a:rPr lang="cs-CZ" dirty="0"/>
              <a:t>savany (1-2 metru vysoké traviny)</a:t>
            </a:r>
          </a:p>
          <a:p>
            <a:pPr>
              <a:buNone/>
            </a:pPr>
            <a:r>
              <a:rPr lang="cs-CZ" dirty="0" smtClean="0"/>
              <a:t>	                               trnité </a:t>
            </a:r>
            <a:r>
              <a:rPr lang="cs-CZ" dirty="0"/>
              <a:t>savany (traviny 30-50 Cm) </a:t>
            </a:r>
          </a:p>
          <a:p>
            <a:pPr>
              <a:buNone/>
            </a:pPr>
            <a:r>
              <a:rPr lang="cs-CZ" dirty="0" smtClean="0"/>
              <a:t>		                            zaplavované </a:t>
            </a:r>
            <a:r>
              <a:rPr lang="cs-CZ" dirty="0"/>
              <a:t>savany (nepropustná půda) </a:t>
            </a:r>
          </a:p>
        </p:txBody>
      </p:sp>
    </p:spTree>
    <p:extLst>
      <p:ext uri="{BB962C8B-B14F-4D97-AF65-F5344CB8AC3E}">
        <p14:creationId xmlns:p14="http://schemas.microsoft.com/office/powerpoint/2010/main" xmlns="" val="329966878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 grafické zobrazení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2209800"/>
            <a:ext cx="4995334" cy="3649134"/>
          </a:xfrm>
        </p:spPr>
        <p:txBody>
          <a:bodyPr/>
          <a:lstStyle/>
          <a:p>
            <a:r>
              <a:rPr lang="cs-CZ" dirty="0" smtClean="0"/>
              <a:t>střídaní dvou ročních období – sucha a dešťů</a:t>
            </a:r>
          </a:p>
          <a:p>
            <a:r>
              <a:rPr lang="cs-CZ" dirty="0" smtClean="0"/>
              <a:t>letní teploty dosahují průměrně 25 -30°C a padne nejméně srážek</a:t>
            </a:r>
          </a:p>
          <a:p>
            <a:r>
              <a:rPr lang="cs-CZ" dirty="0" smtClean="0"/>
              <a:t>v zimním období dosahují  teploty přibližně  </a:t>
            </a:r>
          </a:p>
          <a:p>
            <a:pPr>
              <a:buNone/>
            </a:pPr>
            <a:r>
              <a:rPr lang="cs-CZ" dirty="0" smtClean="0"/>
              <a:t> </a:t>
            </a:r>
            <a:r>
              <a:rPr lang="cs-CZ" dirty="0" smtClean="0"/>
              <a:t>     20 – 25°C a srážek padne víc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7" name="Zástupný symbol pro obsah 6" descr="Image result for savanna average temperatures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19800" y="2286000"/>
            <a:ext cx="5867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-304800" y="-402431"/>
            <a:ext cx="7010400" cy="804862"/>
          </a:xfrm>
        </p:spPr>
        <p:txBody>
          <a:bodyPr/>
          <a:lstStyle/>
          <a:p>
            <a:r>
              <a:rPr lang="cs-CZ" dirty="0" smtClean="0"/>
              <a:t>       </a:t>
            </a:r>
            <a:r>
              <a:rPr lang="cs-CZ" b="1" dirty="0" smtClean="0"/>
              <a:t>Jaguár </a:t>
            </a:r>
            <a:r>
              <a:rPr lang="cs-CZ" b="1" dirty="0" smtClean="0"/>
              <a:t>americký -  </a:t>
            </a:r>
            <a:r>
              <a:rPr lang="cs-CZ" b="1" dirty="0" err="1" smtClean="0"/>
              <a:t>M</a:t>
            </a:r>
            <a:r>
              <a:rPr lang="cs-CZ" b="1" dirty="0" err="1" smtClean="0"/>
              <a:t>ravenčík</a:t>
            </a:r>
            <a:r>
              <a:rPr lang="cs-CZ" b="1" dirty="0" smtClean="0"/>
              <a:t> </a:t>
            </a:r>
            <a:r>
              <a:rPr lang="cs-CZ" b="1" dirty="0" err="1" smtClean="0"/>
              <a:t>dvouprství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33400" y="2743200"/>
            <a:ext cx="4996923" cy="4114800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 </a:t>
            </a:r>
            <a:r>
              <a:rPr lang="cs-CZ" b="1" u="sng" dirty="0" smtClean="0"/>
              <a:t>FAUNA</a:t>
            </a:r>
          </a:p>
          <a:p>
            <a:r>
              <a:rPr lang="cs-CZ" dirty="0" smtClean="0"/>
              <a:t>optimální </a:t>
            </a:r>
            <a:r>
              <a:rPr lang="cs-CZ" dirty="0" smtClean="0"/>
              <a:t>prostředí pro býložravce </a:t>
            </a:r>
          </a:p>
          <a:p>
            <a:r>
              <a:rPr lang="cs-CZ" dirty="0" smtClean="0"/>
              <a:t>   zvířata hrabavá , hmyz , šelmy </a:t>
            </a:r>
          </a:p>
          <a:p>
            <a:r>
              <a:rPr lang="cs-CZ" b="1" dirty="0" smtClean="0"/>
              <a:t>Africké savany</a:t>
            </a:r>
            <a:r>
              <a:rPr lang="cs-CZ" dirty="0" smtClean="0"/>
              <a:t> – zebra stepní , žirafa síťovaná , antilopy , pakoně , </a:t>
            </a:r>
            <a:r>
              <a:rPr lang="cs-CZ" dirty="0" err="1" smtClean="0"/>
              <a:t>bůvol</a:t>
            </a:r>
            <a:r>
              <a:rPr lang="cs-CZ" dirty="0" smtClean="0"/>
              <a:t> africký , nosorožec , slon </a:t>
            </a:r>
          </a:p>
          <a:p>
            <a:pPr>
              <a:buNone/>
            </a:pPr>
            <a:r>
              <a:rPr lang="cs-CZ" dirty="0" smtClean="0"/>
              <a:t>		Šelmy : lev , levhart , gepard </a:t>
            </a:r>
          </a:p>
          <a:p>
            <a:pPr>
              <a:buNone/>
            </a:pPr>
            <a:r>
              <a:rPr lang="cs-CZ" dirty="0" smtClean="0"/>
              <a:t>		Krokodýl nilský </a:t>
            </a:r>
          </a:p>
          <a:p>
            <a:pPr>
              <a:buNone/>
            </a:pPr>
            <a:r>
              <a:rPr lang="cs-CZ" dirty="0" smtClean="0"/>
              <a:t>		Ptáci : hadilov písař , čáp marabu , pštros , sup </a:t>
            </a:r>
          </a:p>
          <a:p>
            <a:pPr>
              <a:buNone/>
            </a:pPr>
            <a:r>
              <a:rPr lang="cs-CZ" dirty="0" smtClean="0"/>
              <a:t>		 Hmyz : komár , termiti </a:t>
            </a:r>
          </a:p>
          <a:p>
            <a:r>
              <a:rPr lang="cs-CZ" b="1" dirty="0" smtClean="0"/>
              <a:t>Jižní Amerika</a:t>
            </a:r>
            <a:r>
              <a:rPr lang="cs-CZ" dirty="0" smtClean="0"/>
              <a:t> : mravenečník , pásovec , pudu jižní </a:t>
            </a:r>
          </a:p>
          <a:p>
            <a:pPr>
              <a:buNone/>
            </a:pPr>
            <a:r>
              <a:rPr lang="cs-CZ" dirty="0" smtClean="0"/>
              <a:t>		Šelmy : jaguár , puma , vlk hřivnatý </a:t>
            </a:r>
          </a:p>
          <a:p>
            <a:r>
              <a:rPr lang="cs-CZ" b="1" dirty="0" smtClean="0"/>
              <a:t>Austrálie :  </a:t>
            </a:r>
            <a:r>
              <a:rPr lang="cs-CZ" dirty="0" smtClean="0"/>
              <a:t>klokan , koala , pes dingo  , emu hnědý </a:t>
            </a:r>
          </a:p>
          <a:p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477000" y="5715000"/>
            <a:ext cx="4722813" cy="914400"/>
          </a:xfrm>
        </p:spPr>
        <p:txBody>
          <a:bodyPr/>
          <a:lstStyle/>
          <a:p>
            <a:r>
              <a:rPr lang="cs-CZ" dirty="0" smtClean="0"/>
              <a:t> </a:t>
            </a:r>
            <a:endParaRPr lang="cs-CZ" b="1" u="sng" dirty="0" smtClean="0"/>
          </a:p>
          <a:p>
            <a:r>
              <a:rPr lang="cs-CZ" dirty="0" smtClean="0"/>
              <a:t>Baobab         Blahovičník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791200" y="990600"/>
            <a:ext cx="4995334" cy="5638799"/>
          </a:xfrm>
        </p:spPr>
        <p:txBody>
          <a:bodyPr/>
          <a:lstStyle/>
          <a:p>
            <a:r>
              <a:rPr lang="cs-CZ" dirty="0" smtClean="0"/>
              <a:t> </a:t>
            </a:r>
            <a:r>
              <a:rPr lang="cs-CZ" b="1" u="sng" dirty="0" smtClean="0"/>
              <a:t>Flóra</a:t>
            </a:r>
          </a:p>
          <a:p>
            <a:r>
              <a:rPr lang="cs-CZ" b="1" dirty="0" smtClean="0"/>
              <a:t>Afrika : </a:t>
            </a:r>
            <a:r>
              <a:rPr lang="cs-CZ" dirty="0" smtClean="0"/>
              <a:t>ojedinělé stromy  - </a:t>
            </a:r>
            <a:r>
              <a:rPr lang="cs-CZ" b="1" u="sng" dirty="0" smtClean="0"/>
              <a:t>(baobab)</a:t>
            </a:r>
          </a:p>
          <a:p>
            <a:r>
              <a:rPr lang="cs-CZ" b="1" dirty="0" smtClean="0"/>
              <a:t>Austrálie : </a:t>
            </a:r>
            <a:r>
              <a:rPr lang="cs-CZ" dirty="0" smtClean="0"/>
              <a:t>ojedinělé stromy – </a:t>
            </a:r>
            <a:r>
              <a:rPr lang="cs-CZ" b="1" dirty="0" smtClean="0"/>
              <a:t>(blahovičníky – eukalypty)</a:t>
            </a:r>
          </a:p>
          <a:p>
            <a:endParaRPr lang="cs-CZ" b="1" dirty="0" smtClean="0"/>
          </a:p>
          <a:p>
            <a:endParaRPr lang="cs-CZ" b="1" u="sng" dirty="0" smtClean="0"/>
          </a:p>
          <a:p>
            <a:r>
              <a:rPr lang="cs-CZ" dirty="0" smtClean="0"/>
              <a:t>  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2DEC74ED-C4A9-EC40-98C6-5BA577AFF3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2133600" cy="22098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0A4CE0EE-6AF2-0842-8D9C-0A16101F6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457200"/>
            <a:ext cx="2664613" cy="2279167"/>
          </a:xfrm>
          <a:prstGeom prst="rect">
            <a:avLst/>
          </a:prstGeom>
        </p:spPr>
      </p:pic>
      <p:pic>
        <p:nvPicPr>
          <p:cNvPr id="10" name="Zástupný symbol pro obsah 3" descr="baoba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895600"/>
            <a:ext cx="2114550" cy="3028950"/>
          </a:xfrm>
          <a:prstGeom prst="rect">
            <a:avLst/>
          </a:prstGeom>
        </p:spPr>
      </p:pic>
      <p:pic>
        <p:nvPicPr>
          <p:cNvPr id="11" name="Zástupný symbol pro obsah 3" descr="strom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5800" y="2895600"/>
            <a:ext cx="3048000" cy="3102864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C0F2806-C301-AF46-A244-BD204CAEB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Savany ve </a:t>
            </a:r>
            <a:r>
              <a:rPr lang="cs-CZ" dirty="0" err="1" smtClean="0"/>
              <a:t>S</a:t>
            </a:r>
            <a:r>
              <a:rPr lang="cs-CZ" dirty="0" err="1" smtClean="0"/>
              <a:t>vĚtě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8D466007-7D37-1C4B-860C-8D36F32064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200" y="5029200"/>
            <a:ext cx="4876801" cy="14478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cs-CZ" dirty="0"/>
              <a:t>Jižní Amerika </a:t>
            </a:r>
          </a:p>
          <a:p>
            <a:pPr algn="ctr"/>
            <a:r>
              <a:rPr lang="cs-CZ" dirty="0" smtClean="0"/>
              <a:t>Severní část Austrálie </a:t>
            </a:r>
            <a:endParaRPr lang="cs-CZ" dirty="0"/>
          </a:p>
          <a:p>
            <a:pPr algn="ctr"/>
            <a:r>
              <a:rPr lang="cs-CZ" dirty="0"/>
              <a:t>Východní Afrika </a:t>
            </a:r>
            <a:endParaRPr lang="cs-CZ" dirty="0" smtClean="0"/>
          </a:p>
          <a:p>
            <a:pPr algn="ctr"/>
            <a:r>
              <a:rPr lang="cs-CZ" dirty="0" smtClean="0"/>
              <a:t>Část Indie 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9278E2FE-8839-0D49-8209-EB189F26D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752600"/>
            <a:ext cx="6172200" cy="326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4492222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62A769E-6F69-904F-BFE6-A15B1F034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Jižní Amerika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274C38DF-A5EF-2C41-BBD3-58467CD51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1" y="1828800"/>
            <a:ext cx="4800600" cy="4419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- p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očet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obyvatel : 422 500 000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2018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>
              <a:buNone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lhké savany – llanos, campos (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vznikly opakovaným kácením a zaplavováním tropických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lesů)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- důležité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zásoby surovin a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minerálů ( těží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se zde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železná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ruda, ledek, ropa, uhlí, zlato a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měď) 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- z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vířata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: puma , mravenečník ,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pásovec,  …</a:t>
            </a:r>
          </a:p>
          <a:p>
            <a:pPr>
              <a:buNone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- rostliny – traviny, výskyt stromů pouze v malých ostrůvcích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- t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eploty</a:t>
            </a:r>
            <a:r>
              <a:rPr lang="cs-CZ" sz="16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0" dirty="0">
                <a:latin typeface="Times New Roman" pitchFamily="18" charset="0"/>
                <a:cs typeface="Times New Roman" pitchFamily="18" charset="0"/>
              </a:rPr>
              <a:t>se pohybují v průměru mezi 25 až 27°C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F669D91E-48E1-8A45-9541-2EFDEE47E4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457200"/>
            <a:ext cx="6388847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32134660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Llianos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- rovina / planina</a:t>
            </a:r>
          </a:p>
          <a:p>
            <a:r>
              <a:rPr lang="cs-CZ" sz="2400" dirty="0" smtClean="0"/>
              <a:t>- </a:t>
            </a:r>
            <a:r>
              <a:rPr lang="pl-PL" sz="2400" dirty="0" smtClean="0"/>
              <a:t>pokryta </a:t>
            </a:r>
            <a:r>
              <a:rPr lang="pl-PL" sz="2400" dirty="0" smtClean="0"/>
              <a:t>asi 50 cm vysokými </a:t>
            </a:r>
            <a:r>
              <a:rPr lang="pl-PL" sz="2400" dirty="0" smtClean="0"/>
              <a:t>travinami</a:t>
            </a:r>
          </a:p>
          <a:p>
            <a:r>
              <a:rPr lang="pl-PL" sz="2400" dirty="0" smtClean="0"/>
              <a:t>- </a:t>
            </a:r>
            <a:r>
              <a:rPr lang="cs-CZ" sz="2400" dirty="0" smtClean="0"/>
              <a:t>výskyt stromů pouze </a:t>
            </a:r>
            <a:r>
              <a:rPr lang="cs-CZ" sz="2400" dirty="0" smtClean="0"/>
              <a:t>v malých ostrůvcích nazývaných „</a:t>
            </a:r>
            <a:r>
              <a:rPr lang="cs-CZ" sz="2400" dirty="0" err="1" smtClean="0"/>
              <a:t>matas</a:t>
            </a:r>
            <a:r>
              <a:rPr lang="cs-CZ" sz="2400" dirty="0" smtClean="0"/>
              <a:t>“</a:t>
            </a:r>
          </a:p>
          <a:p>
            <a:r>
              <a:rPr lang="cs-CZ" sz="2400" dirty="0" smtClean="0"/>
              <a:t>- v Jižní Americe</a:t>
            </a:r>
            <a:endParaRPr lang="cs-CZ" sz="2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93B5660-DC87-E548-9A6F-729E3D65B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  dne 24.3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9E1E3E58-E498-BE4E-8CFF-986A0EFBC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2057400"/>
            <a:ext cx="10131425" cy="3649133"/>
          </a:xfrm>
        </p:spPr>
        <p:txBody>
          <a:bodyPr>
            <a:normAutofit fontScale="85000" lnSpcReduction="10000"/>
          </a:bodyPr>
          <a:lstStyle/>
          <a:p>
            <a:r>
              <a:rPr lang="cs-CZ" dirty="0">
                <a:hlinkClick r:id="rId2"/>
              </a:rPr>
              <a:t>https://cs.m.wikipedia.org/wiki/Jaguár_americký</a:t>
            </a:r>
            <a:endParaRPr lang="cs-CZ" dirty="0"/>
          </a:p>
          <a:p>
            <a:r>
              <a:rPr lang="cs-CZ" dirty="0">
                <a:hlinkClick r:id="rId3"/>
              </a:rPr>
              <a:t>https://wave.rozhlas.cz/koala-medvidkovity-je-funkcne-vyhynulym-druhem-muze-za-odlesnovani-a-klimaticka-8041296</a:t>
            </a:r>
            <a:endParaRPr lang="cs-CZ" dirty="0"/>
          </a:p>
          <a:p>
            <a:r>
              <a:rPr lang="cs-CZ" dirty="0">
                <a:hlinkClick r:id="rId4"/>
              </a:rPr>
              <a:t>https://www.mundo.cz/mravenecnik-dvouprsty</a:t>
            </a:r>
            <a:endParaRPr lang="cs-CZ" dirty="0"/>
          </a:p>
          <a:p>
            <a:r>
              <a:rPr lang="cs-CZ" dirty="0" smtClean="0">
                <a:hlinkClick r:id="rId5"/>
              </a:rPr>
              <a:t>https</a:t>
            </a:r>
            <a:r>
              <a:rPr lang="cs-CZ" dirty="0">
                <a:hlinkClick r:id="rId5"/>
              </a:rPr>
              <a:t>://fotky-foto.cz/fotobanka/izometricke-3d-jizni-ameriky-floru-a-faunu-mapovat-prvky-zvirata(4-172874914)/</a:t>
            </a:r>
            <a:endParaRPr lang="cs-CZ" dirty="0"/>
          </a:p>
          <a:p>
            <a:r>
              <a:rPr lang="cs-CZ" dirty="0">
                <a:hlinkClick r:id="rId6"/>
              </a:rPr>
              <a:t>https://cs.m.wikipedia.org/wiki/Jižn%C3%AD_Amerika</a:t>
            </a:r>
            <a:endParaRPr lang="cs-CZ" dirty="0"/>
          </a:p>
          <a:p>
            <a:r>
              <a:rPr lang="cs-CZ" dirty="0">
                <a:hlinkClick r:id="rId7"/>
              </a:rPr>
              <a:t>https://cs.m.wikipedia.org/wiki/Savana</a:t>
            </a:r>
            <a:endParaRPr lang="cs-CZ" dirty="0"/>
          </a:p>
          <a:p>
            <a:r>
              <a:rPr lang="cs-CZ" dirty="0">
                <a:hlinkClick r:id="rId8"/>
              </a:rPr>
              <a:t>https://</a:t>
            </a:r>
            <a:r>
              <a:rPr lang="cs-CZ" dirty="0" smtClean="0">
                <a:hlinkClick r:id="rId8"/>
              </a:rPr>
              <a:t>www.slideserve.com/shannon-mcleod/savana</a:t>
            </a:r>
            <a:endParaRPr lang="cs-CZ" dirty="0" smtClean="0"/>
          </a:p>
          <a:p>
            <a:r>
              <a:rPr lang="cs-CZ" dirty="0" smtClean="0">
                <a:hlinkClick r:id="rId9"/>
              </a:rPr>
              <a:t>https://</a:t>
            </a:r>
            <a:r>
              <a:rPr lang="cs-CZ" dirty="0" smtClean="0">
                <a:hlinkClick r:id="rId9"/>
              </a:rPr>
              <a:t>thegreatsavanna.weebly.com/climate-temperature-etc.html</a:t>
            </a:r>
            <a:endParaRPr lang="cs-CZ" dirty="0" smtClean="0"/>
          </a:p>
          <a:p>
            <a:r>
              <a:rPr lang="cs-CZ" dirty="0" smtClean="0">
                <a:hlinkClick r:id="rId10"/>
              </a:rPr>
              <a:t>https://</a:t>
            </a:r>
            <a:r>
              <a:rPr lang="cs-CZ" dirty="0" smtClean="0">
                <a:hlinkClick r:id="rId10"/>
              </a:rPr>
              <a:t>www.google.com/search?q=baobab&amp;source=lnms&amp;tbm=isch&amp;sa=X&amp;ved=2ahUKEwjb5K2EkLPoAhXBgVwKHdx_AqAQ_AUoAXoECBkQAw&amp;biw=1366&amp;bih=608#imgrc=s6y0qsG3CTXOhM</a:t>
            </a:r>
            <a:endParaRPr lang="cs-CZ" dirty="0" smtClean="0"/>
          </a:p>
          <a:p>
            <a:r>
              <a:rPr lang="cs-CZ" dirty="0" smtClean="0">
                <a:hlinkClick r:id="rId11"/>
              </a:rPr>
              <a:t>https://slideplayer.cz/slide/12992586/79/images/10/Eukalyptus+%28blahovi%C4%8Dn%C3%ADk%29.jpg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98511682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be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285</Words>
  <Application>Microsoft Office PowerPoint</Application>
  <PresentationFormat>Vlastní</PresentationFormat>
  <Paragraphs>67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Nebe</vt:lpstr>
      <vt:lpstr>SAVANA </vt:lpstr>
      <vt:lpstr>     SAVANa  </vt:lpstr>
      <vt:lpstr> grafické zobrazení</vt:lpstr>
      <vt:lpstr>Snímek 4</vt:lpstr>
      <vt:lpstr>Savany ve SvĚtě</vt:lpstr>
      <vt:lpstr>Jižní Amerika </vt:lpstr>
      <vt:lpstr>Llianos</vt:lpstr>
      <vt:lpstr>Zdroje  dne 24.3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SAVANA</dc:title>
  <dc:creator>Karča Bilyč</dc:creator>
  <cp:lastModifiedBy>rackova</cp:lastModifiedBy>
  <cp:revision>33</cp:revision>
  <dcterms:created xsi:type="dcterms:W3CDTF">2020-03-21T13:39:04Z</dcterms:created>
  <dcterms:modified xsi:type="dcterms:W3CDTF">2020-03-24T14:20:54Z</dcterms:modified>
</cp:coreProperties>
</file>